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8" r:id="rId2"/>
    <p:sldId id="407" r:id="rId3"/>
    <p:sldId id="261" r:id="rId4"/>
    <p:sldId id="349" r:id="rId5"/>
    <p:sldId id="406" r:id="rId6"/>
    <p:sldId id="374" r:id="rId7"/>
    <p:sldId id="405" r:id="rId8"/>
    <p:sldId id="338" r:id="rId9"/>
    <p:sldId id="402" r:id="rId10"/>
    <p:sldId id="376" r:id="rId11"/>
    <p:sldId id="382" r:id="rId12"/>
    <p:sldId id="372" r:id="rId13"/>
    <p:sldId id="397" r:id="rId14"/>
    <p:sldId id="394" r:id="rId15"/>
    <p:sldId id="395" r:id="rId16"/>
    <p:sldId id="398" r:id="rId17"/>
    <p:sldId id="300" r:id="rId18"/>
    <p:sldId id="378" r:id="rId19"/>
    <p:sldId id="364" r:id="rId20"/>
    <p:sldId id="365" r:id="rId21"/>
    <p:sldId id="257" r:id="rId22"/>
    <p:sldId id="368" r:id="rId23"/>
    <p:sldId id="404" r:id="rId24"/>
    <p:sldId id="400" r:id="rId25"/>
    <p:sldId id="389" r:id="rId26"/>
    <p:sldId id="390" r:id="rId27"/>
    <p:sldId id="290" r:id="rId28"/>
    <p:sldId id="391" r:id="rId29"/>
    <p:sldId id="332" r:id="rId30"/>
    <p:sldId id="366" r:id="rId31"/>
    <p:sldId id="396" r:id="rId32"/>
    <p:sldId id="340" r:id="rId33"/>
    <p:sldId id="384" r:id="rId34"/>
    <p:sldId id="324" r:id="rId35"/>
    <p:sldId id="348" r:id="rId36"/>
    <p:sldId id="353" r:id="rId37"/>
    <p:sldId id="33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52349" autoAdjust="0"/>
  </p:normalViewPr>
  <p:slideViewPr>
    <p:cSldViewPr showGuides="1">
      <p:cViewPr varScale="1">
        <p:scale>
          <a:sx n="135" d="100"/>
          <a:sy n="135" d="100"/>
        </p:scale>
        <p:origin x="4554" y="11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15:18:35.054" idx="2">
    <p:pos x="7680" y="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-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-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- show all rows after drilldown or filtering results using Excel’s data filters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06:45/00:45</a:t>
            </a:r>
          </a:p>
          <a:p>
            <a:r>
              <a:rPr lang="en-US" dirty="0"/>
              <a:t>Click the “Show/Hide Comment” button to enable cell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Triangle in top right corner of column label shows comment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information about each column heading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Excel likes to resize &amp; relocate comments, so to be consistent click on column label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click on column label, sized &amp; positioned to show all comments same place on screen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&lt;*&gt;Table Priority - computed based on overall SQL Index Performance metrics - more on that later</a:t>
            </a:r>
          </a:p>
          <a:p>
            <a:pPr marL="0" indent="0">
              <a:buFontTx/>
              <a:buNone/>
            </a:pPr>
            <a:r>
              <a:rPr lang="en-US" dirty="0"/>
              <a:t>&lt;*&gt;Click column heading to sort</a:t>
            </a:r>
          </a:p>
          <a:p>
            <a:pPr marL="0" indent="0">
              <a:buFontTx/>
              <a:buNone/>
            </a:pPr>
            <a:r>
              <a:rPr lang="en-US" dirty="0"/>
              <a:t>- Triangle display direction, click again to sort in opposite order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&lt;*&gt;Object &amp; Index Types - abbreviations for principal types, allows for quick grouping by related type </a:t>
            </a:r>
          </a:p>
          <a:p>
            <a:r>
              <a:rPr lang="en-US" dirty="0"/>
              <a:t>-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&lt;*&gt;Database, Schema, and Table name, along with their IDs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&lt;*&gt;Click in row to drill down to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-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- it’s System created and there’s little we can do about it -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010:30/01:00</a:t>
            </a:r>
          </a:p>
          <a:p>
            <a:r>
              <a:rPr lang="en-US" dirty="0"/>
              <a:t>Ascending - note that there can be great variability across priority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InMemory System Temporal Versioned table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only has 4 rows, but is updated every 75 seconds or so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gets re-written to Archive table</a:t>
            </a:r>
          </a:p>
          <a:p>
            <a:endParaRPr lang="en-US" dirty="0"/>
          </a:p>
          <a:p>
            <a:r>
              <a:rPr lang="en-US" dirty="0"/>
              <a:t>the other side of what we just saw with the DESCENDING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splits &amp; merges high as percent of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so high as percent of all write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37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11:30/1:00 demo database</a:t>
            </a:r>
          </a:p>
          <a:p>
            <a:r>
              <a:rPr lang="en-US" dirty="0"/>
              <a:t>Let’s put the parent and child </a:t>
            </a:r>
            <a:r>
              <a:rPr lang="en-US" dirty="0" err="1"/>
              <a:t>ColdroomTemperatures</a:t>
            </a:r>
            <a:r>
              <a:rPr lang="en-US" dirty="0"/>
              <a:t> together to get a glimpse of the bigger picture</a:t>
            </a:r>
          </a:p>
          <a:p>
            <a:r>
              <a:rPr lang="en-US" dirty="0"/>
              <a:t>Using data filters look for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r>
              <a:rPr lang="en-US" dirty="0"/>
              <a:t>&lt;*&gt; And show the remaining 11 priority metrics columns </a:t>
            </a:r>
          </a:p>
          <a:p>
            <a:r>
              <a:rPr lang="en-US" dirty="0"/>
              <a:t>&lt;*&gt; In Buffer 100% - since both InMemory objects all in memory</a:t>
            </a:r>
          </a:p>
          <a:p>
            <a:r>
              <a:rPr lang="en-US" dirty="0"/>
              <a:t>&lt;*&gt; XTP – In Memory OLTP</a:t>
            </a:r>
          </a:p>
          <a:p>
            <a:r>
              <a:rPr lang="en-US" dirty="0"/>
              <a:t>&lt;*&gt; Parent reading after writing is 82% of all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Once archived, no reads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&lt;*&gt;Index details can be found by clicking column “B” - table priority</a:t>
            </a:r>
          </a:p>
          <a:p>
            <a:pPr marL="0" indent="0">
              <a:buFontTx/>
              <a:buNone/>
            </a:pPr>
            <a:r>
              <a:rPr lang="en-US" dirty="0"/>
              <a:t>&lt;*&gt;(button press)</a:t>
            </a:r>
          </a:p>
          <a:p>
            <a:pPr marL="0" indent="0">
              <a:buFontTx/>
              <a:buNone/>
            </a:pPr>
            <a:r>
              <a:rPr lang="en-US" dirty="0"/>
              <a:t>&lt;*&gt;</a:t>
            </a:r>
            <a:r>
              <a:rPr lang="en-US" b="1" dirty="0"/>
              <a:t>And - even more Parent-Child </a:t>
            </a:r>
          </a:p>
          <a:p>
            <a:r>
              <a:rPr lang="en-US" b="0" dirty="0"/>
              <a:t>Internal Tables</a:t>
            </a:r>
          </a:p>
          <a:p>
            <a:pPr lvl="1"/>
            <a:r>
              <a:rPr lang="en-US" dirty="0"/>
              <a:t>Auto generated to support History Tables, XML, </a:t>
            </a:r>
            <a:r>
              <a:rPr lang="en-US" dirty="0" err="1"/>
              <a:t>FullText</a:t>
            </a:r>
            <a:r>
              <a:rPr lang="en-US" dirty="0"/>
              <a:t>, Spatial, Hash Indexes</a:t>
            </a:r>
          </a:p>
          <a:p>
            <a:pPr lvl="1"/>
            <a:r>
              <a:rPr lang="en-US" dirty="0"/>
              <a:t>Typically don’t contain user-accessible data</a:t>
            </a:r>
          </a:p>
          <a:p>
            <a:pPr lvl="1"/>
            <a:r>
              <a:rPr lang="en-US" dirty="0"/>
              <a:t>Fixed schema - alterations not allowed</a:t>
            </a:r>
          </a:p>
          <a:p>
            <a:pPr lvl="1"/>
            <a:r>
              <a:rPr lang="en-US" dirty="0"/>
              <a:t>e.g.	XML_INDEX_NODES</a:t>
            </a:r>
            <a:br>
              <a:rPr lang="en-US" dirty="0"/>
            </a:br>
            <a:r>
              <a:rPr lang="en-US" dirty="0"/>
              <a:t>	CHANGE_TRACKING</a:t>
            </a:r>
          </a:p>
          <a:p>
            <a:r>
              <a:rPr lang="en-US" dirty="0"/>
              <a:t>Metrics separate from the Parent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4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 How do we know where to start?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where data lives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statistics does SQL Server keep that track retrieving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27 different metrics combined into 18 categories, summarized: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Writes - Usage - per query, Operations -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-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IX_Sales_OrderLines_Perf_20160301_02</a:t>
            </a:r>
          </a:p>
          <a:p>
            <a:r>
              <a:rPr lang="en-US" dirty="0"/>
              <a:t>&lt;*&gt;NCX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-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- covered FKC. Runtime parameter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Synergy - Sequence -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- Stats Row Delta -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Analyze 196 metrics, 500+ diagnostics, key column synergies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97 prescriptions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Group into 8 categories</a:t>
            </a:r>
          </a:p>
          <a:p>
            <a:endParaRPr lang="en-US" dirty="0"/>
          </a:p>
          <a:p>
            <a:r>
              <a:rPr lang="en-US" dirty="0"/>
              <a:t>&lt;*&gt; Retain - the easy one - do nothing -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“better” if overlaps/synergies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index not used but not written to - no harm no foul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FF0000"/>
                </a:solidFill>
              </a:rPr>
              <a:t>&lt;*&gt;*</a:t>
            </a:r>
            <a:r>
              <a:rPr lang="en-US" sz="1200" dirty="0"/>
              <a:t>Based on parameter selected at run time</a:t>
            </a:r>
          </a:p>
          <a:p>
            <a:endParaRPr lang="en-US" dirty="0"/>
          </a:p>
          <a:p>
            <a:r>
              <a:rPr lang="en-US" dirty="0"/>
              <a:t>Replace - and flag extra columns that may be needed</a:t>
            </a:r>
          </a:p>
          <a:p>
            <a:r>
              <a:rPr lang="en-US" dirty="0"/>
              <a:t>Remove - </a:t>
            </a:r>
            <a:r>
              <a:rPr lang="en-US" dirty="0">
                <a:solidFill>
                  <a:srgbClr val="0070C0"/>
                </a:solidFill>
              </a:rPr>
              <a:t>- Write = (Spinlocks, Latches, Locks) + Buffer Cache + Log + Disk</a:t>
            </a:r>
            <a:endParaRPr lang="en-US" dirty="0"/>
          </a:p>
          <a:p>
            <a:r>
              <a:rPr lang="en-US" dirty="0"/>
              <a:t>Rebuild - </a:t>
            </a:r>
            <a:r>
              <a:rPr lang="en-US" b="1" dirty="0"/>
              <a:t>FRAGMENTATION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Refactor</a:t>
            </a:r>
            <a:r>
              <a:rPr lang="en-US" b="1" dirty="0"/>
              <a:t> - 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-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-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-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-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-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-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-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- duplicates - also flagged in Synergies column (not shown) or column sort</a:t>
            </a:r>
          </a:p>
          <a:p>
            <a:r>
              <a:rPr lang="en-US" dirty="0"/>
              <a:t>&lt;*&gt; Diagnostics - draws from Synergies</a:t>
            </a:r>
          </a:p>
          <a:p>
            <a:r>
              <a:rPr lang="en-US" dirty="0"/>
              <a:t>&lt;*&gt; In the event of a tie keep the FKC that is most: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More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&lt;*&gt;remaining RETAIN </a:t>
            </a:r>
          </a:p>
          <a:p>
            <a:r>
              <a:rPr lang="en-US" dirty="0"/>
              <a:t>&lt;*&gt;FKC without covering index -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– </a:t>
            </a:r>
            <a:r>
              <a:rPr lang="en-US" dirty="0" err="1"/>
              <a:t>Rdeundant</a:t>
            </a:r>
            <a:r>
              <a:rPr lang="en-US" dirty="0"/>
              <a:t> Index &amp; Foreign Key Covers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</a:t>
            </a:r>
          </a:p>
          <a:p>
            <a:r>
              <a:rPr lang="en-US" dirty="0"/>
              <a:t>- all can be replaced by Nonclustered Columnstore</a:t>
            </a:r>
          </a:p>
          <a:p>
            <a:r>
              <a:rPr lang="en-US" dirty="0"/>
              <a:t>But NCS </a:t>
            </a:r>
            <a:r>
              <a:rPr lang="en-US" b="1" dirty="0"/>
              <a:t>cannot cover </a:t>
            </a:r>
            <a:r>
              <a:rPr lang="en-US" dirty="0"/>
              <a:t>FKC</a:t>
            </a:r>
          </a:p>
          <a:p>
            <a:r>
              <a:rPr lang="en-US" dirty="0"/>
              <a:t>So pick the smallest index to provide cover -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38:30</a:t>
            </a:r>
          </a:p>
          <a:p>
            <a:r>
              <a:rPr lang="en-US" dirty="0"/>
              <a:t>Prescription Demo 3 - Clustered Index Synergy -or- NCX Overlaps CX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Optimize for Sequential </a:t>
            </a:r>
            <a:r>
              <a:rPr lang="en-US"/>
              <a:t>Key introduced 2019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4 -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query results merged from 3 places!</a:t>
            </a:r>
          </a:p>
          <a:p>
            <a:endParaRPr lang="en-US" dirty="0"/>
          </a:p>
          <a:p>
            <a:r>
              <a:rPr lang="en-US" dirty="0"/>
              <a:t>1 per table - but can have all included column types</a:t>
            </a:r>
          </a:p>
          <a:p>
            <a:endParaRPr lang="en-US" dirty="0"/>
          </a:p>
          <a:p>
            <a:r>
              <a:rPr lang="en-US" dirty="0"/>
              <a:t>Reorg - Creates many small Rowgroups, reducing efficiency</a:t>
            </a:r>
          </a:p>
          <a:p>
            <a:r>
              <a:rPr lang="en-US" dirty="0"/>
              <a:t>Rebuild - Offline &lt; SQL 2019, merges all Rowgroups, removes Deletes - Expensive!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probably best performed in dedicated maintenance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5 -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BI61 - “Columnstore Index”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Refactor – Add IDX Keys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Other columns that can be included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- see “columns”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Lots of lookups - 85%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-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01:00/00:30</a:t>
            </a:r>
          </a:p>
          <a:p>
            <a:r>
              <a:rPr lang="en-US" dirty="0"/>
              <a:t>Microsoft says it best - It’s all about the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</a:t>
            </a:r>
          </a:p>
          <a:p>
            <a:r>
              <a:rPr lang="en-US" dirty="0"/>
              <a:t>&lt;*&gt;Look at sample – prescription “Retained Covers FKC” index</a:t>
            </a:r>
          </a:p>
          <a:p>
            <a:r>
              <a:rPr lang="en-US" dirty="0"/>
              <a:t>&lt;*&gt;Diagnostics specific to sample index</a:t>
            </a:r>
          </a:p>
          <a:p>
            <a:r>
              <a:rPr lang="en-US" dirty="0"/>
              <a:t>&lt;*&gt;Click on a cell resizes width &amp; height - click another cell &amp; previous cell shrinks back</a:t>
            </a:r>
          </a:p>
          <a:p>
            <a:r>
              <a:rPr lang="en-US" dirty="0"/>
              <a:t>- Blowing up the details for Sample index:</a:t>
            </a:r>
          </a:p>
          <a:p>
            <a:r>
              <a:rPr lang="en-US" dirty="0"/>
              <a:t>- 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 + Deletes)</a:t>
            </a:r>
          </a:p>
          <a:p>
            <a:r>
              <a:rPr lang="en-US" dirty="0"/>
              <a:t>- 3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Cover if referential_action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-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-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-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-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-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-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- 20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01:30/01:00</a:t>
            </a:r>
          </a:p>
          <a:p>
            <a:r>
              <a:rPr lang="en-US" dirty="0"/>
              <a:t>If you have a monitoring tool your mileage may vary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02:30/00:15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02:45/01:00</a:t>
            </a:r>
          </a:p>
          <a:p>
            <a:r>
              <a:rPr lang="en-US" dirty="0"/>
              <a:t>&lt;*&gt; Metadata and Properties </a:t>
            </a:r>
          </a:p>
          <a:p>
            <a:r>
              <a:rPr lang="en-US" dirty="0"/>
              <a:t>- Server, Database, Table, Indexes, Missing Indexes, Foreign Keys, Indexed Views, SQL Table Valued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Performance metrics, DBCC </a:t>
            </a:r>
            <a:r>
              <a:rPr lang="en-US" dirty="0" err="1"/>
              <a:t>Showstatistics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- 930+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&lt;*&gt;Prioritize - table level – reading and updating where the data is</a:t>
            </a:r>
          </a:p>
          <a:p>
            <a:r>
              <a:rPr lang="en-US" dirty="0"/>
              <a:t>&lt;*&gt;Excel 2013+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 </a:t>
            </a:r>
            <a:r>
              <a:rPr lang="en-US" b="1" dirty="0"/>
              <a:t>NO CLICK</a:t>
            </a:r>
          </a:p>
          <a:p>
            <a:pPr marL="0" indent="0">
              <a:buFontTx/>
              <a:buNone/>
            </a:pPr>
            <a:r>
              <a:rPr lang="en-US" dirty="0"/>
              <a:t>Tada! End product -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- we’ll explore each piece in more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u="sng" dirty="0" err="1"/>
              <a:t>WideWorldImporters</a:t>
            </a:r>
            <a:r>
              <a:rPr lang="en-US" u="sng" dirty="0"/>
              <a:t> </a:t>
            </a:r>
            <a:r>
              <a:rPr lang="en-US" dirty="0"/>
              <a:t>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- no copy paste</a:t>
            </a:r>
          </a:p>
          <a:p>
            <a:pPr marL="0" lvl="0" indent="0">
              <a:buFontTx/>
              <a:buNone/>
            </a:pPr>
            <a:r>
              <a:rPr lang="en-US" dirty="0"/>
              <a:t>- Metrics are exaggerated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- Total of </a:t>
            </a:r>
            <a:r>
              <a:rPr lang="en-US" b="1" dirty="0"/>
              <a:t>400</a:t>
            </a:r>
            <a:r>
              <a:rPr lang="en-US" dirty="0"/>
              <a:t> rows - Instance, Database, Tables, Indexes, Missing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Foreign keys, Table Valued functions</a:t>
            </a:r>
          </a:p>
          <a:p>
            <a:pPr marL="0" lvl="0" indent="0">
              <a:buFontTx/>
              <a:buNone/>
            </a:pPr>
            <a:r>
              <a:rPr lang="en-US" dirty="0"/>
              <a:t>- History tables</a:t>
            </a:r>
          </a:p>
          <a:p>
            <a:pPr marL="0" lvl="0" indent="0">
              <a:buFontTx/>
              <a:buNone/>
            </a:pPr>
            <a:r>
              <a:rPr lang="en-US" dirty="0"/>
              <a:t>- “Internal tables” supporting specialty indexes &amp; history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908</a:t>
            </a:r>
            <a:r>
              <a:rPr lang="en-US" dirty="0"/>
              <a:t>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-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-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to show the good, the bad, and the ugly - notice that no table is all “ugly”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</a:t>
            </a:r>
          </a:p>
          <a:p>
            <a:pPr marL="0" indent="0">
              <a:buFontTx/>
              <a:buNone/>
            </a:pPr>
            <a:r>
              <a:rPr lang="en-US" dirty="0"/>
              <a:t>&lt;*&gt; Drill down from tables to indexes using “Table Priority” column “B”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Buttons and drop down to control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-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-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84388-4C82-C0B3-9DDD-B494E724DB06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/>
              <a:t>SQL Saturday LA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3645408" y="6553200"/>
            <a:ext cx="854659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">
            <a:extLst>
              <a:ext uri="{FF2B5EF4-FFF2-40B4-BE49-F238E27FC236}">
                <a16:creationId xmlns:a16="http://schemas.microsoft.com/office/drawing/2014/main" id="{20F7DB88-E4DA-C2AE-6DE8-7DADCA9BA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16934" b="25811"/>
          <a:stretch/>
        </p:blipFill>
        <p:spPr>
          <a:xfrm>
            <a:off x="-85343" y="0"/>
            <a:ext cx="12362688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hyperlink" Target="mailto:Bill@Sanscraint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1" cy="1856232"/>
          </a:xfrm>
        </p:spPr>
        <p:txBody>
          <a:bodyPr/>
          <a:lstStyle/>
          <a:p>
            <a:r>
              <a:rPr lang="en-US" dirty="0"/>
              <a:t>Index R(x):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148072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LA 2023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24" y="4197096"/>
            <a:ext cx="5457009" cy="29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42479" y="1832415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21100" y="1825794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423439" y="18599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D76CA-BE85-5A0D-E2B2-F9D6EBEE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40978"/>
            <a:ext cx="681132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D0760-C962-1966-ACD3-76D6BCDED149}"/>
              </a:ext>
            </a:extLst>
          </p:cNvPr>
          <p:cNvSpPr/>
          <p:nvPr/>
        </p:nvSpPr>
        <p:spPr>
          <a:xfrm>
            <a:off x="2511552" y="10630"/>
            <a:ext cx="1755648" cy="1929384"/>
          </a:xfrm>
          <a:prstGeom prst="rect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57E60-B9C8-4A4E-E94C-6AB56E2D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94" y="348597"/>
            <a:ext cx="2962656" cy="2688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8BDB3A-5A22-FC3C-25B6-AAF9DC6B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38" y="348596"/>
            <a:ext cx="2962656" cy="2688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B238D-5B12-B0B8-C09A-9F5CEC44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901" y="0"/>
            <a:ext cx="1791591" cy="179159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D6E513-2538-9640-EDF0-43C24B45BA9A}"/>
              </a:ext>
            </a:extLst>
          </p:cNvPr>
          <p:cNvSpPr/>
          <p:nvPr/>
        </p:nvSpPr>
        <p:spPr>
          <a:xfrm rot="19523257">
            <a:off x="4561485" y="10073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06435C-D1D3-4A63-6737-DFDA28F89E1F}"/>
              </a:ext>
            </a:extLst>
          </p:cNvPr>
          <p:cNvSpPr/>
          <p:nvPr/>
        </p:nvSpPr>
        <p:spPr>
          <a:xfrm rot="16200000">
            <a:off x="3567448" y="108150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3FEA2D-5164-785D-CAB0-B2BBF8A77D32}"/>
              </a:ext>
            </a:extLst>
          </p:cNvPr>
          <p:cNvSpPr/>
          <p:nvPr/>
        </p:nvSpPr>
        <p:spPr>
          <a:xfrm rot="16200000">
            <a:off x="3002750" y="206772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E8AD-6C56-4B75-9AF2-6CE30D702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48" y="4869331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707F9-61C8-1F94-F14B-354BCAA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2" y="16674"/>
            <a:ext cx="914528" cy="593490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4336DA-91FC-2C53-6CA4-46114D7A8B01}"/>
              </a:ext>
            </a:extLst>
          </p:cNvPr>
          <p:cNvSpPr/>
          <p:nvPr/>
        </p:nvSpPr>
        <p:spPr>
          <a:xfrm rot="14211367">
            <a:off x="-269250" y="2756807"/>
            <a:ext cx="1981733" cy="3075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A7A1BC-A577-1EFC-A30B-5E159F76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2"/>
            <a:ext cx="12192000" cy="675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29A3F-2693-B67F-DC25-2CFAACCFCAC1}"/>
              </a:ext>
            </a:extLst>
          </p:cNvPr>
          <p:cNvSpPr/>
          <p:nvPr/>
        </p:nvSpPr>
        <p:spPr>
          <a:xfrm>
            <a:off x="5035296" y="46923"/>
            <a:ext cx="617421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7FDE73-458D-560F-1AE8-5A71AE396134}"/>
              </a:ext>
            </a:extLst>
          </p:cNvPr>
          <p:cNvSpPr/>
          <p:nvPr/>
        </p:nvSpPr>
        <p:spPr>
          <a:xfrm rot="16200000">
            <a:off x="773076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6FBD23-9528-E1DD-2881-08AA153A5339}"/>
              </a:ext>
            </a:extLst>
          </p:cNvPr>
          <p:cNvSpPr/>
          <p:nvPr/>
        </p:nvSpPr>
        <p:spPr>
          <a:xfrm rot="16200000">
            <a:off x="8816269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751F08-5643-E79D-5211-2EE17C198D38}"/>
              </a:ext>
            </a:extLst>
          </p:cNvPr>
          <p:cNvSpPr/>
          <p:nvPr/>
        </p:nvSpPr>
        <p:spPr>
          <a:xfrm rot="16200000">
            <a:off x="1100725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7BD7E-C309-FAAF-EB7F-08F58BE391EE}"/>
              </a:ext>
            </a:extLst>
          </p:cNvPr>
          <p:cNvSpPr/>
          <p:nvPr/>
        </p:nvSpPr>
        <p:spPr>
          <a:xfrm rot="16200000">
            <a:off x="11470530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C4D4-B26B-DE5D-9F14-BFC5A70E013D}"/>
              </a:ext>
            </a:extLst>
          </p:cNvPr>
          <p:cNvSpPr/>
          <p:nvPr/>
        </p:nvSpPr>
        <p:spPr>
          <a:xfrm>
            <a:off x="4888992" y="1783080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2D22CE-9247-5C79-3310-37F08921ECE7}"/>
              </a:ext>
            </a:extLst>
          </p:cNvPr>
          <p:cNvSpPr/>
          <p:nvPr/>
        </p:nvSpPr>
        <p:spPr>
          <a:xfrm>
            <a:off x="4007918" y="165506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D0506-B165-708D-4EBC-50EF779F6C41}"/>
              </a:ext>
            </a:extLst>
          </p:cNvPr>
          <p:cNvSpPr/>
          <p:nvPr/>
        </p:nvSpPr>
        <p:spPr>
          <a:xfrm>
            <a:off x="7888224" y="46923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642A3-7DD6-8B46-0098-481633C518DC}"/>
              </a:ext>
            </a:extLst>
          </p:cNvPr>
          <p:cNvSpPr/>
          <p:nvPr/>
        </p:nvSpPr>
        <p:spPr>
          <a:xfrm>
            <a:off x="8925997" y="46922"/>
            <a:ext cx="566928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87BDF-8672-CE53-D5ED-EE6FA3C55BD1}"/>
              </a:ext>
            </a:extLst>
          </p:cNvPr>
          <p:cNvSpPr/>
          <p:nvPr/>
        </p:nvSpPr>
        <p:spPr>
          <a:xfrm>
            <a:off x="11106640" y="52510"/>
            <a:ext cx="548912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605B5-6E66-F034-542E-C10E16FDA6B6}"/>
              </a:ext>
            </a:extLst>
          </p:cNvPr>
          <p:cNvSpPr/>
          <p:nvPr/>
        </p:nvSpPr>
        <p:spPr>
          <a:xfrm>
            <a:off x="11640185" y="46922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8D4A54-11BF-F67D-1680-D5B6A36C8427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A89F6-D9C0-5C38-EE49-FDE1D7044032}"/>
              </a:ext>
            </a:extLst>
          </p:cNvPr>
          <p:cNvGrpSpPr/>
          <p:nvPr/>
        </p:nvGrpSpPr>
        <p:grpSpPr>
          <a:xfrm>
            <a:off x="865633" y="3344334"/>
            <a:ext cx="4023359" cy="1118849"/>
            <a:chOff x="865633" y="3344334"/>
            <a:chExt cx="4023359" cy="111884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D098307-6915-B1A8-C571-B19A168CBEBF}"/>
                </a:ext>
              </a:extLst>
            </p:cNvPr>
            <p:cNvSpPr/>
            <p:nvPr/>
          </p:nvSpPr>
          <p:spPr>
            <a:xfrm rot="16200000">
              <a:off x="3175623" y="3665396"/>
              <a:ext cx="924497" cy="282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60E7D-A3DD-62A6-E1BB-8755DEE3F4E7}"/>
                </a:ext>
              </a:extLst>
            </p:cNvPr>
            <p:cNvGrpSpPr/>
            <p:nvPr/>
          </p:nvGrpSpPr>
          <p:grpSpPr>
            <a:xfrm>
              <a:off x="865633" y="3884997"/>
              <a:ext cx="4023359" cy="578186"/>
              <a:chOff x="609600" y="2993710"/>
              <a:chExt cx="4023359" cy="578186"/>
            </a:xfrm>
            <a:solidFill>
              <a:srgbClr val="FFFFCC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A6A3AA-8D89-690C-DFAB-039E77A7392D}"/>
                  </a:ext>
                </a:extLst>
              </p:cNvPr>
              <p:cNvSpPr/>
              <p:nvPr/>
            </p:nvSpPr>
            <p:spPr>
              <a:xfrm>
                <a:off x="609600" y="2993710"/>
                <a:ext cx="4023359" cy="57818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B6101E1-95A2-B1F8-8387-EC813FFF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50" y="3139908"/>
                <a:ext cx="3820058" cy="28579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752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3" grpId="0" animBg="1"/>
      <p:bldP spid="3" grpId="1" animBg="1"/>
      <p:bldP spid="7" grpId="0" animBg="1"/>
      <p:bldP spid="7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24326-E428-BDD7-FFD9-56EE650C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" y="-538"/>
            <a:ext cx="12161600" cy="59702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9AA9DF-DDD8-1EDD-C777-407638A10804}"/>
              </a:ext>
            </a:extLst>
          </p:cNvPr>
          <p:cNvSpPr/>
          <p:nvPr/>
        </p:nvSpPr>
        <p:spPr>
          <a:xfrm rot="16200000">
            <a:off x="5254752" y="35387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69E46D-230F-C2D1-C138-90DFDB986FB0}"/>
              </a:ext>
            </a:extLst>
          </p:cNvPr>
          <p:cNvSpPr/>
          <p:nvPr/>
        </p:nvSpPr>
        <p:spPr>
          <a:xfrm rot="16200000">
            <a:off x="7453916" y="3460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C591-2048-1D8D-0F08-F7119545E2EE}"/>
              </a:ext>
            </a:extLst>
          </p:cNvPr>
          <p:cNvSpPr/>
          <p:nvPr/>
        </p:nvSpPr>
        <p:spPr>
          <a:xfrm rot="16200000">
            <a:off x="7456948" y="489204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74907AA-4BA9-7E21-FBBE-D4D753418CD2}"/>
              </a:ext>
            </a:extLst>
          </p:cNvPr>
          <p:cNvSpPr/>
          <p:nvPr/>
        </p:nvSpPr>
        <p:spPr>
          <a:xfrm>
            <a:off x="5364480" y="2235514"/>
            <a:ext cx="676656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FFD18-4ECA-82C2-FA0F-7EA421D4DC4C}"/>
              </a:ext>
            </a:extLst>
          </p:cNvPr>
          <p:cNvSpPr/>
          <p:nvPr/>
        </p:nvSpPr>
        <p:spPr>
          <a:xfrm>
            <a:off x="5357927" y="7006"/>
            <a:ext cx="701498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A98CA-D433-ED79-026B-298DEA048917}"/>
              </a:ext>
            </a:extLst>
          </p:cNvPr>
          <p:cNvSpPr/>
          <p:nvPr/>
        </p:nvSpPr>
        <p:spPr>
          <a:xfrm>
            <a:off x="7565628" y="7006"/>
            <a:ext cx="581939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050BE-1970-3034-1825-010AB6D81C0D}"/>
              </a:ext>
            </a:extLst>
          </p:cNvPr>
          <p:cNvSpPr/>
          <p:nvPr/>
        </p:nvSpPr>
        <p:spPr>
          <a:xfrm rot="16200000">
            <a:off x="5254752" y="489203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F469CB-472A-F0C3-74E4-F90267F44191}"/>
              </a:ext>
            </a:extLst>
          </p:cNvPr>
          <p:cNvSpPr/>
          <p:nvPr/>
        </p:nvSpPr>
        <p:spPr>
          <a:xfrm rot="5400000">
            <a:off x="-109728" y="23452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D9758-46F6-532A-061D-DB8E4F02994F}"/>
              </a:ext>
            </a:extLst>
          </p:cNvPr>
          <p:cNvSpPr txBox="1"/>
          <p:nvPr/>
        </p:nvSpPr>
        <p:spPr>
          <a:xfrm>
            <a:off x="0" y="6099048"/>
            <a:ext cx="753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even more “Children” - System Internal 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53C2-0E96-7397-272F-B7118E673800}"/>
              </a:ext>
            </a:extLst>
          </p:cNvPr>
          <p:cNvSpPr/>
          <p:nvPr/>
        </p:nvSpPr>
        <p:spPr>
          <a:xfrm>
            <a:off x="1085088" y="3312925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39A80-2915-DFE3-B7AD-765A9660FA21}"/>
              </a:ext>
            </a:extLst>
          </p:cNvPr>
          <p:cNvSpPr/>
          <p:nvPr/>
        </p:nvSpPr>
        <p:spPr>
          <a:xfrm>
            <a:off x="1094689" y="4925481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73AB64-56AF-707B-0D9F-45C01F78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249" y="3138424"/>
            <a:ext cx="1791591" cy="17915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B7CD5-30B7-0E0A-B294-925588868449}"/>
              </a:ext>
            </a:extLst>
          </p:cNvPr>
          <p:cNvGrpSpPr/>
          <p:nvPr/>
        </p:nvGrpSpPr>
        <p:grpSpPr>
          <a:xfrm>
            <a:off x="551637" y="3350916"/>
            <a:ext cx="1338124" cy="1870308"/>
            <a:chOff x="551637" y="3350916"/>
            <a:chExt cx="1338124" cy="18703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FADE2-2660-C752-E9C9-0D186A5433EE}"/>
                </a:ext>
              </a:extLst>
            </p:cNvPr>
            <p:cNvSpPr/>
            <p:nvPr/>
          </p:nvSpPr>
          <p:spPr>
            <a:xfrm>
              <a:off x="1491008" y="3350916"/>
              <a:ext cx="398753" cy="23000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0D949-0CF7-0EF9-EBCB-8E327C6E9A6B}"/>
                </a:ext>
              </a:extLst>
            </p:cNvPr>
            <p:cNvSpPr/>
            <p:nvPr/>
          </p:nvSpPr>
          <p:spPr>
            <a:xfrm>
              <a:off x="1491009" y="4991677"/>
              <a:ext cx="398752" cy="22954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DAC3E4-1A2E-85AA-2C4A-75F7F08E4950}"/>
                </a:ext>
              </a:extLst>
            </p:cNvPr>
            <p:cNvSpPr/>
            <p:nvPr/>
          </p:nvSpPr>
          <p:spPr>
            <a:xfrm>
              <a:off x="551637" y="4749955"/>
              <a:ext cx="399011" cy="244733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14D5CF-5A91-4A94-5CCD-1A46CFFB3754}"/>
                </a:ext>
              </a:extLst>
            </p:cNvPr>
            <p:cNvSpPr/>
            <p:nvPr/>
          </p:nvSpPr>
          <p:spPr>
            <a:xfrm>
              <a:off x="551637" y="3350916"/>
              <a:ext cx="399011" cy="23000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2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/>
      <p:bldP spid="7" grpId="0" animBg="1"/>
      <p:bldP spid="7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Waits - time &amp; count		 				++++++</a:t>
            </a:r>
          </a:p>
          <a:p>
            <a:r>
              <a:rPr lang="en-US" dirty="0"/>
              <a:t>Missing Index Advantage	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- Count, Promotion Attempts, Promotion Fails	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Writes - Operations, Usage						+++</a:t>
            </a:r>
          </a:p>
          <a:p>
            <a:r>
              <a:rPr lang="en-US" dirty="0"/>
              <a:t>Reads - Scans &amp; Lookups (% of table reads)				++</a:t>
            </a:r>
          </a:p>
          <a:p>
            <a:r>
              <a:rPr lang="en-US" dirty="0"/>
              <a:t>LOB - Fetch, Overflow Fetch, Value pull in/push off row		++</a:t>
            </a:r>
          </a:p>
          <a:p>
            <a:r>
              <a:rPr lang="en-US" dirty="0"/>
              <a:t>Read to Write Ratio - Operations, Usage				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– (Parent) Table Share of Metric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2438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41 years with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Wrote first SQL query leading first</a:t>
            </a:r>
            <a:br>
              <a:rPr lang="en-US" dirty="0"/>
            </a:br>
            <a:r>
              <a:rPr lang="en-US" dirty="0"/>
              <a:t>data warehouse project</a:t>
            </a:r>
          </a:p>
          <a:p>
            <a:r>
              <a:rPr lang="en-US" dirty="0"/>
              <a:t>1994 - Started independent Data Consulting practice</a:t>
            </a:r>
          </a:p>
          <a:p>
            <a:r>
              <a:rPr lang="en-US" dirty="0"/>
              <a:t>2001 - Started version 1 of what’s presented today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737D0-0767-440F-3EEE-DEBDCD9F0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73" y="1832935"/>
            <a:ext cx="3148584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Foreign Key covers*, “gooder”, no writes</a:t>
            </a:r>
          </a:p>
          <a:p>
            <a:r>
              <a:rPr lang="en-US" dirty="0"/>
              <a:t>Replace	With updatable Nonclustered Columnstore* (SQL 2016+ Enterprise)</a:t>
            </a:r>
          </a:p>
          <a:p>
            <a:r>
              <a:rPr lang="en-US" dirty="0"/>
              <a:t>Request	Clustered indexes on Heaps, Missing Indexes adding value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*Based on parameter selected at run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93408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93408" cy="87284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Foreign Keys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66885" y="5205585"/>
            <a:ext cx="1293408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75884" y="3547675"/>
            <a:ext cx="1278966" cy="164509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925568" y="6156404"/>
            <a:ext cx="731342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664969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732812" y="2901549"/>
            <a:ext cx="4371063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Redundant Indexes &amp; Foreign Key Covers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15092-7757-2738-374C-9CC0C03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9" y="356616"/>
            <a:ext cx="9831647" cy="650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57FF4-6A59-1BCE-EA3E-6D9E6CFF1DDB}"/>
              </a:ext>
            </a:extLst>
          </p:cNvPr>
          <p:cNvSpPr/>
          <p:nvPr/>
        </p:nvSpPr>
        <p:spPr>
          <a:xfrm>
            <a:off x="920820" y="2786325"/>
            <a:ext cx="3785292" cy="132699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86142-FCA8-B5AC-859B-AEC42A8A35D9}"/>
              </a:ext>
            </a:extLst>
          </p:cNvPr>
          <p:cNvSpPr/>
          <p:nvPr/>
        </p:nvSpPr>
        <p:spPr>
          <a:xfrm>
            <a:off x="6059424" y="2796455"/>
            <a:ext cx="232507" cy="19363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45B2-5417-20E6-DE4E-501CEB10DF5D}"/>
              </a:ext>
            </a:extLst>
          </p:cNvPr>
          <p:cNvGrpSpPr/>
          <p:nvPr/>
        </p:nvGrpSpPr>
        <p:grpSpPr>
          <a:xfrm>
            <a:off x="6064382" y="4139100"/>
            <a:ext cx="237555" cy="1977474"/>
            <a:chOff x="6687314" y="3998593"/>
            <a:chExt cx="255362" cy="212570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C5DEE0F-12E0-1522-ADBD-DB4D442410F3}"/>
                </a:ext>
              </a:extLst>
            </p:cNvPr>
            <p:cNvSpPr/>
            <p:nvPr/>
          </p:nvSpPr>
          <p:spPr>
            <a:xfrm>
              <a:off x="6687314" y="3998593"/>
              <a:ext cx="249936" cy="20814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9456F35-2911-7217-F582-A2B78F42FD91}"/>
                </a:ext>
              </a:extLst>
            </p:cNvPr>
            <p:cNvSpPr/>
            <p:nvPr/>
          </p:nvSpPr>
          <p:spPr>
            <a:xfrm>
              <a:off x="6692740" y="4972754"/>
              <a:ext cx="249936" cy="20786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D1C2028-6515-8029-8877-91C9E6F8F4F3}"/>
                </a:ext>
              </a:extLst>
            </p:cNvPr>
            <p:cNvSpPr/>
            <p:nvPr/>
          </p:nvSpPr>
          <p:spPr>
            <a:xfrm>
              <a:off x="6687314" y="5895863"/>
              <a:ext cx="249936" cy="2284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2D13B-BB43-7614-EE5C-9C872AC254E2}"/>
              </a:ext>
            </a:extLst>
          </p:cNvPr>
          <p:cNvGrpSpPr/>
          <p:nvPr/>
        </p:nvGrpSpPr>
        <p:grpSpPr>
          <a:xfrm>
            <a:off x="9643872" y="2789984"/>
            <a:ext cx="383682" cy="3343170"/>
            <a:chOff x="10250770" y="2547011"/>
            <a:chExt cx="412443" cy="35937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19165-35E9-C630-5D03-2AB6EC43A206}"/>
                </a:ext>
              </a:extLst>
            </p:cNvPr>
            <p:cNvSpPr/>
            <p:nvPr/>
          </p:nvSpPr>
          <p:spPr>
            <a:xfrm>
              <a:off x="10250770" y="2547011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1C53D-8E40-3C50-1066-08D87625C854}"/>
                </a:ext>
              </a:extLst>
            </p:cNvPr>
            <p:cNvSpPr/>
            <p:nvPr/>
          </p:nvSpPr>
          <p:spPr>
            <a:xfrm>
              <a:off x="10258898" y="3940657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3D99A-3CCA-C2BA-5855-083B38FA5575}"/>
                </a:ext>
              </a:extLst>
            </p:cNvPr>
            <p:cNvSpPr/>
            <p:nvPr/>
          </p:nvSpPr>
          <p:spPr>
            <a:xfrm>
              <a:off x="10260877" y="4910268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F6AE-A2D5-9A62-5302-7B0650ADFCEA}"/>
                </a:ext>
              </a:extLst>
            </p:cNvPr>
            <p:cNvSpPr/>
            <p:nvPr/>
          </p:nvSpPr>
          <p:spPr>
            <a:xfrm>
              <a:off x="10258898" y="5865986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EDE44-5CD9-A918-06D5-A21A3C90ED54}"/>
              </a:ext>
            </a:extLst>
          </p:cNvPr>
          <p:cNvSpPr/>
          <p:nvPr/>
        </p:nvSpPr>
        <p:spPr>
          <a:xfrm>
            <a:off x="4706112" y="4123161"/>
            <a:ext cx="1637081" cy="27348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904CD-0C69-1CB3-FDBA-CECC304F0640}"/>
              </a:ext>
            </a:extLst>
          </p:cNvPr>
          <p:cNvSpPr/>
          <p:nvPr/>
        </p:nvSpPr>
        <p:spPr>
          <a:xfrm>
            <a:off x="936789" y="4113317"/>
            <a:ext cx="3769323" cy="27446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869CA-D3F9-CFB3-23D7-B2D0C1444397}"/>
              </a:ext>
            </a:extLst>
          </p:cNvPr>
          <p:cNvSpPr/>
          <p:nvPr/>
        </p:nvSpPr>
        <p:spPr>
          <a:xfrm>
            <a:off x="4678772" y="2763339"/>
            <a:ext cx="1673657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94C37-0890-E630-9772-A64B189B3D48}"/>
              </a:ext>
            </a:extLst>
          </p:cNvPr>
          <p:cNvGrpSpPr/>
          <p:nvPr/>
        </p:nvGrpSpPr>
        <p:grpSpPr>
          <a:xfrm>
            <a:off x="8734353" y="4123944"/>
            <a:ext cx="616911" cy="2033382"/>
            <a:chOff x="9131808" y="3943278"/>
            <a:chExt cx="663155" cy="21858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A08831-E19F-F6E1-97D5-C42AF78D680B}"/>
                </a:ext>
              </a:extLst>
            </p:cNvPr>
            <p:cNvSpPr/>
            <p:nvPr/>
          </p:nvSpPr>
          <p:spPr>
            <a:xfrm>
              <a:off x="9131808" y="3943278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6D3EF-67DF-EA6F-A9AB-F658DE3B63D1}"/>
                </a:ext>
              </a:extLst>
            </p:cNvPr>
            <p:cNvSpPr/>
            <p:nvPr/>
          </p:nvSpPr>
          <p:spPr>
            <a:xfrm>
              <a:off x="9131808" y="492971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D9401B-4886-66CD-57E5-570F4CD59003}"/>
                </a:ext>
              </a:extLst>
            </p:cNvPr>
            <p:cNvSpPr/>
            <p:nvPr/>
          </p:nvSpPr>
          <p:spPr>
            <a:xfrm>
              <a:off x="9136595" y="585428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08310-71B3-2091-4210-979461D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Clustered Rowstore Synergies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CC4C3C-434E-356B-98D9-155D65ADADDB}"/>
              </a:ext>
            </a:extLst>
          </p:cNvPr>
          <p:cNvSpPr/>
          <p:nvPr/>
        </p:nvSpPr>
        <p:spPr>
          <a:xfrm>
            <a:off x="3864495" y="31298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FB186C-871B-1CF9-44DD-5928A4F00E72}"/>
              </a:ext>
            </a:extLst>
          </p:cNvPr>
          <p:cNvSpPr/>
          <p:nvPr/>
        </p:nvSpPr>
        <p:spPr>
          <a:xfrm>
            <a:off x="3856880" y="35687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97484-2E0E-08E5-D419-266F53E27459}"/>
              </a:ext>
            </a:extLst>
          </p:cNvPr>
          <p:cNvSpPr/>
          <p:nvPr/>
        </p:nvSpPr>
        <p:spPr>
          <a:xfrm>
            <a:off x="4674707" y="3212013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59C0A-A2CE-F8BB-30A6-4B9FCAC1EED7}"/>
              </a:ext>
            </a:extLst>
          </p:cNvPr>
          <p:cNvSpPr/>
          <p:nvPr/>
        </p:nvSpPr>
        <p:spPr>
          <a:xfrm>
            <a:off x="4678772" y="3668986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2" animBg="1"/>
      <p:bldP spid="25" grpId="0" animBg="1"/>
      <p:bldP spid="25" grpId="1" animBg="1"/>
      <p:bldP spid="35" grpId="0" animBg="1"/>
      <p:bldP spid="35" grpId="1" animBg="1"/>
      <p:bldP spid="5" grpId="0" animBg="1"/>
      <p:bldP spid="5" grpId="1" animBg="1"/>
      <p:bldP spid="14" grpId="0" animBg="1"/>
      <p:bldP spid="14" grpId="1" animBg="1"/>
      <p:bldP spid="20" grpId="0" animBg="1"/>
      <p:bldP spid="22" grpId="0" animBg="1"/>
      <p:bldP spid="22" grpId="1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49332-A7D3-8973-DACB-5A54BE1F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Wicked fast</a:t>
            </a:r>
          </a:p>
          <a:p>
            <a:pPr lvl="1"/>
            <a:r>
              <a:rPr lang="en-US" dirty="0"/>
              <a:t>High data compression rates - smaller in-memory footprint</a:t>
            </a:r>
          </a:p>
          <a:p>
            <a:pPr lvl="1"/>
            <a:r>
              <a:rPr lang="en-US" dirty="0"/>
              <a:t>Batch execution - improve performance through Parallelism</a:t>
            </a:r>
          </a:p>
          <a:p>
            <a:pPr lvl="1"/>
            <a:r>
              <a:rPr lang="en-US" dirty="0"/>
              <a:t>Selecting &amp; filtering on multiple index keys at once - reduces I/O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/>
              <a:t>1 per table - covers most data types</a:t>
            </a:r>
          </a:p>
          <a:p>
            <a:pPr lvl="2"/>
            <a:r>
              <a:rPr lang="en-US" dirty="0"/>
              <a:t>Excluded types - geo%, </a:t>
            </a:r>
            <a:r>
              <a:rPr lang="en-US" dirty="0" err="1"/>
              <a:t>hierarchyid</a:t>
            </a:r>
            <a:r>
              <a:rPr lang="en-US" dirty="0"/>
              <a:t>, image, %text, </a:t>
            </a:r>
            <a:r>
              <a:rPr lang="en-US" dirty="0" err="1"/>
              <a:t>sql_variant</a:t>
            </a:r>
            <a:r>
              <a:rPr lang="en-US" dirty="0"/>
              <a:t>, timestamp, xml</a:t>
            </a:r>
          </a:p>
          <a:p>
            <a:pPr lvl="1"/>
            <a:r>
              <a:rPr lang="en-US" dirty="0"/>
              <a:t>Writes create Delta (Residual) Rowgroups and Deleted Bitmaps</a:t>
            </a:r>
          </a:p>
          <a:p>
            <a:pPr lvl="2"/>
            <a:r>
              <a:rPr lang="en-US" dirty="0"/>
              <a:t>Performance hit!</a:t>
            </a:r>
          </a:p>
          <a:p>
            <a:pPr lvl="1"/>
            <a:r>
              <a:rPr lang="en-US" dirty="0"/>
              <a:t>Can’t cover Foreign Key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5E76-30B9-9A34-FC68-EE79CF6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Updatable Nonclustered Columnstore - Enterprise Edition and SQL 2016+</a:t>
            </a:r>
          </a:p>
        </p:txBody>
      </p:sp>
    </p:spTree>
    <p:extLst>
      <p:ext uri="{BB962C8B-B14F-4D97-AF65-F5344CB8AC3E}">
        <p14:creationId xmlns:p14="http://schemas.microsoft.com/office/powerpoint/2010/main" val="115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404442" y="2103263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404442" y="2437175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404442" y="1941426"/>
            <a:ext cx="1085088" cy="18374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10" grpId="2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3" grpId="0" animBg="1"/>
      <p:bldP spid="23" grpId="1" animBg="1"/>
      <p:bldP spid="23" grpId="2" animBg="1"/>
      <p:bldP spid="26" grpId="0" animBg="1"/>
      <p:bldP spid="26" grpId="1" animBg="1"/>
      <p:bldP spid="28" grpId="0" animBg="1"/>
      <p:bldP spid="28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-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90FE72-AF1E-4E28-4368-AFF130693BFB}"/>
              </a:ext>
            </a:extLst>
          </p:cNvPr>
          <p:cNvSpPr/>
          <p:nvPr/>
        </p:nvSpPr>
        <p:spPr>
          <a:xfrm rot="5400000">
            <a:off x="1560576" y="139098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A9E00-3275-FFA1-0CD4-8A086CA7C58B}"/>
              </a:ext>
            </a:extLst>
          </p:cNvPr>
          <p:cNvSpPr/>
          <p:nvPr/>
        </p:nvSpPr>
        <p:spPr>
          <a:xfrm rot="5400000">
            <a:off x="4827751" y="13816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3DC9D06-CB0E-FB9F-C4A2-AA08695C23F0}"/>
              </a:ext>
            </a:extLst>
          </p:cNvPr>
          <p:cNvSpPr/>
          <p:nvPr/>
        </p:nvSpPr>
        <p:spPr>
          <a:xfrm rot="3002920">
            <a:off x="1451657" y="322872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CB54E9-5E4F-3EEB-93CE-A7196EBDE19D}"/>
              </a:ext>
            </a:extLst>
          </p:cNvPr>
          <p:cNvSpPr/>
          <p:nvPr/>
        </p:nvSpPr>
        <p:spPr>
          <a:xfrm rot="5400000">
            <a:off x="1943607" y="282947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B49572-CF67-3CAE-DA54-D1008784783D}"/>
              </a:ext>
            </a:extLst>
          </p:cNvPr>
          <p:cNvSpPr/>
          <p:nvPr/>
        </p:nvSpPr>
        <p:spPr>
          <a:xfrm rot="5400000">
            <a:off x="4827751" y="284757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BA585A2-25BA-B47C-D30E-8D7CD3F28C93}"/>
              </a:ext>
            </a:extLst>
          </p:cNvPr>
          <p:cNvSpPr/>
          <p:nvPr/>
        </p:nvSpPr>
        <p:spPr>
          <a:xfrm rot="5400000">
            <a:off x="7485888" y="284492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0" grpId="0" animBg="1"/>
      <p:bldP spid="3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pPr marL="0" indent="0">
              <a:buNone/>
            </a:pPr>
            <a:r>
              <a:rPr lang="en-US" dirty="0"/>
              <a:t>18 Priority Metrics					(Varies)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SQL Versions Supported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indexes, other data elements, and Applications</a:t>
            </a:r>
          </a:p>
          <a:p>
            <a:pPr lvl="1"/>
            <a:r>
              <a:rPr lang="en-US" dirty="0"/>
              <a:t>Clustered index changes work fastest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pPr lvl="1"/>
            <a:r>
              <a:rPr lang="en-US" dirty="0"/>
              <a:t>Trusting &amp; not Ignoring Duplicate index keys may expose Application issues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From Prescriptions to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prescribed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Create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Prescriptions to Performance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-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Time estimates in lower environments don’t extrapolate to Production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/>
              <a:t>Want </a:t>
            </a:r>
            <a:r>
              <a:rPr lang="en-US" dirty="0"/>
              <a:t>to release this to the community</a:t>
            </a:r>
          </a:p>
          <a:p>
            <a:r>
              <a:rPr lang="en-US" dirty="0"/>
              <a:t>Looking for “volunteers” to improve </a:t>
            </a:r>
            <a:r>
              <a:rPr lang="en-US" dirty="0" err="1"/>
              <a:t>SQLXL_Index</a:t>
            </a:r>
            <a:endParaRPr lang="en-US" dirty="0"/>
          </a:p>
          <a:p>
            <a:pPr lvl="1"/>
            <a:r>
              <a:rPr lang="en-US" dirty="0"/>
              <a:t>Testing against real production workloads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Bug hunts &amp; error handling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 types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Excel workbook labeling, cell comments, and documentation</a:t>
            </a:r>
          </a:p>
          <a:p>
            <a:r>
              <a:rPr lang="en-US" dirty="0"/>
              <a:t>See links to source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Your Help!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6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SQL community scripts</a:t>
            </a:r>
          </a:p>
          <a:p>
            <a:pPr lvl="1"/>
            <a:r>
              <a:rPr lang="en-US" dirty="0"/>
              <a:t>Like the truth they are “out there” - some good, some …</a:t>
            </a:r>
          </a:p>
          <a:p>
            <a:r>
              <a:rPr lang="en-US" dirty="0"/>
              <a:t>“Some assembly required” &amp; “Batteries not included” </a:t>
            </a:r>
          </a:p>
          <a:p>
            <a:pPr lvl="1"/>
            <a:r>
              <a:rPr lang="en-US" dirty="0"/>
              <a:t>Execute each script individually*</a:t>
            </a:r>
          </a:p>
          <a:p>
            <a:pPr lvl="1"/>
            <a:r>
              <a:rPr lang="en-US" dirty="0"/>
              <a:t>Collect results by copy &amp; paste</a:t>
            </a:r>
          </a:p>
          <a:p>
            <a:pPr lvl="1"/>
            <a:r>
              <a:rPr lang="en-US" dirty="0"/>
              <a:t>Find links between related items</a:t>
            </a:r>
          </a:p>
          <a:p>
            <a:pPr lvl="1"/>
            <a:r>
              <a:rPr lang="en-US" dirty="0"/>
              <a:t>Re-format for display and analysis</a:t>
            </a:r>
          </a:p>
          <a:p>
            <a:pPr lvl="1"/>
            <a:r>
              <a:rPr lang="en-US" dirty="0"/>
              <a:t>Sort by database, table, index</a:t>
            </a:r>
          </a:p>
          <a:p>
            <a:r>
              <a:rPr lang="en-US" dirty="0"/>
              <a:t>Take a guess at what to do</a:t>
            </a:r>
          </a:p>
          <a:p>
            <a:r>
              <a:rPr lang="en-US" dirty="0"/>
              <a:t>Use hunches to figure out what goes first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*Except </a:t>
            </a:r>
            <a:r>
              <a:rPr lang="en-US" sz="2000" dirty="0" err="1"/>
              <a:t>sp_Blitz_Index</a:t>
            </a:r>
            <a:r>
              <a:rPr lang="en-US" sz="2000" dirty="0"/>
              <a:t> in the First Responder Kit by Brent Ozar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Legacy Approach for Index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804586"/>
              </p:ext>
            </p:extLst>
          </p:nvPr>
        </p:nvGraphicFramePr>
        <p:xfrm>
          <a:off x="234950" y="487680"/>
          <a:ext cx="11722100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7740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2602795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3148747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532818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Brent Ozar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Tim Ford    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Kimberly Tripp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Jared Westover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Glenn Berry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Kevin Kline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Paul Randall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Monica Rathbun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Pinal Dave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Aaron Bertrand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Kendall </a:t>
                      </a:r>
                      <a:r>
                        <a:rPr lang="en-US" sz="3600" u="none" strike="noStrike" dirty="0" err="1">
                          <a:effectLst/>
                        </a:rPr>
                        <a:t>vanDyke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Tom Collins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Kendra Little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Niko Neugebauer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Erik Darling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Phil Factor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Edward Pollack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Ola </a:t>
                      </a:r>
                      <a:r>
                        <a:rPr lang="en-US" sz="3600" u="none" strike="noStrike" dirty="0" err="1">
                          <a:effectLst/>
                        </a:rPr>
                        <a:t>Hallengren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03C3F-C831-48AE-4479-833B0845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data from 83 DMVs, System Views, and System Functions …</a:t>
            </a:r>
          </a:p>
          <a:p>
            <a:r>
              <a:rPr lang="en-US" dirty="0"/>
              <a:t>Connect results across Index, Table, Database, and Total …</a:t>
            </a:r>
          </a:p>
          <a:p>
            <a:r>
              <a:rPr lang="en-US" dirty="0"/>
              <a:t>Aggregate metrics by Index &gt; Table &gt; Database &gt; Total …</a:t>
            </a:r>
          </a:p>
          <a:p>
            <a:r>
              <a:rPr lang="en-US" dirty="0"/>
              <a:t>Diagnose by Index, Table, Database, Instance …</a:t>
            </a:r>
          </a:p>
          <a:p>
            <a:r>
              <a:rPr lang="en-US" dirty="0"/>
              <a:t>Prescribe action(s) for every Index …</a:t>
            </a:r>
          </a:p>
          <a:p>
            <a:r>
              <a:rPr lang="en-US" dirty="0"/>
              <a:t>Prioritize prescriptions by Table …</a:t>
            </a:r>
          </a:p>
          <a:p>
            <a:r>
              <a:rPr lang="en-US" dirty="0"/>
              <a:t>Present and analyze in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CA12E-45D2-88FA-213F-EBDB11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/>
              <a:t>Try a </a:t>
            </a:r>
            <a:r>
              <a:rPr lang="en-US" dirty="0"/>
              <a:t>Different Way …</a:t>
            </a:r>
          </a:p>
        </p:txBody>
      </p:sp>
    </p:spTree>
    <p:extLst>
      <p:ext uri="{BB962C8B-B14F-4D97-AF65-F5344CB8AC3E}">
        <p14:creationId xmlns:p14="http://schemas.microsoft.com/office/powerpoint/2010/main" val="3878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0" y="3429000"/>
            <a:ext cx="1219200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59817" y="4869179"/>
            <a:ext cx="70408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02B690-47D4-ADDB-C664-300DCD3FB273}"/>
              </a:ext>
            </a:extLst>
          </p:cNvPr>
          <p:cNvSpPr/>
          <p:nvPr/>
        </p:nvSpPr>
        <p:spPr>
          <a:xfrm>
            <a:off x="0" y="26000"/>
            <a:ext cx="4267200" cy="342425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C7AD11-FA23-E4D2-9113-13F0B569A4A8}"/>
              </a:ext>
            </a:extLst>
          </p:cNvPr>
          <p:cNvSpPr/>
          <p:nvPr/>
        </p:nvSpPr>
        <p:spPr>
          <a:xfrm rot="10800000">
            <a:off x="4292553" y="-226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1B062-C9A3-D719-0CE4-F987FD3A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39218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58CF3-3415-11C7-3B7E-2B98C10E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17" y="4721609"/>
            <a:ext cx="6173061" cy="1105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8C0774-C56B-8002-5350-E297DE0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5" y="4563172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117968</TotalTime>
  <Words>3991</Words>
  <Application>Microsoft Office PowerPoint</Application>
  <PresentationFormat>Widescreen</PresentationFormat>
  <Paragraphs>567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Consolas</vt:lpstr>
      <vt:lpstr>Tahoma</vt:lpstr>
      <vt:lpstr>Office Theme</vt:lpstr>
      <vt:lpstr>Index R(x): Prescriptions for Performance Improvement</vt:lpstr>
      <vt:lpstr>sp_WhoIsActive?</vt:lpstr>
      <vt:lpstr>Why are you here?</vt:lpstr>
      <vt:lpstr>Legacy Approach for Index Improvement</vt:lpstr>
      <vt:lpstr>Special Thanks!</vt:lpstr>
      <vt:lpstr>Let’s Try a Different 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Prioritizing – (Parent) Table Share of Metric</vt:lpstr>
      <vt:lpstr>PowerPoint Presentation</vt:lpstr>
      <vt:lpstr>PowerPoint Presentation</vt:lpstr>
      <vt:lpstr>PowerPoint Presentation</vt:lpstr>
      <vt:lpstr>Index R(x) Prescriptions</vt:lpstr>
      <vt:lpstr>PowerPoint Presentation</vt:lpstr>
      <vt:lpstr>Prescription - Foreign Keys</vt:lpstr>
      <vt:lpstr>Prescription - Redundant Indexes &amp; Foreign Key Covers</vt:lpstr>
      <vt:lpstr>Prescription - Clustered Rowstore Synergies</vt:lpstr>
      <vt:lpstr>Prescription - Nonclustered Rowstore Synergies</vt:lpstr>
      <vt:lpstr>Updatable Nonclustered Columnstore - Enterprise Edition and SQL 2016+</vt:lpstr>
      <vt:lpstr>Prescription - Nonclustered Columnstore Insights</vt:lpstr>
      <vt:lpstr>Diagnostics</vt:lpstr>
      <vt:lpstr>PowerPoint Presentation</vt:lpstr>
      <vt:lpstr>Execution &amp; Parameters</vt:lpstr>
      <vt:lpstr>From Prescriptions to Performance</vt:lpstr>
      <vt:lpstr>From Prescriptions to Performance (Continued)</vt:lpstr>
      <vt:lpstr>Disclaimers!</vt:lpstr>
      <vt:lpstr>Need Your Help!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2397</cp:revision>
  <dcterms:created xsi:type="dcterms:W3CDTF">2022-12-24T15:55:49Z</dcterms:created>
  <dcterms:modified xsi:type="dcterms:W3CDTF">2023-06-12T14:48:08Z</dcterms:modified>
</cp:coreProperties>
</file>